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64" r:id="rId4"/>
    <p:sldId id="266" r:id="rId5"/>
    <p:sldId id="262" r:id="rId6"/>
    <p:sldId id="263" r:id="rId7"/>
    <p:sldId id="269" r:id="rId8"/>
    <p:sldId id="270" r:id="rId9"/>
    <p:sldId id="265" r:id="rId10"/>
    <p:sldId id="258" r:id="rId11"/>
    <p:sldId id="274" r:id="rId12"/>
    <p:sldId id="275" r:id="rId13"/>
    <p:sldId id="277" r:id="rId14"/>
    <p:sldId id="278" r:id="rId15"/>
    <p:sldId id="279" r:id="rId16"/>
    <p:sldId id="281" r:id="rId17"/>
    <p:sldId id="282" r:id="rId18"/>
    <p:sldId id="28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40C44-8EFC-4DDA-A129-2EDB4D227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F086A3-9D9D-415B-84DD-453F9F09C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7CECC-501B-445F-B32E-96E9CCEC6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8F57-E21A-43F6-8536-181FA483CCB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07F6F-EDF8-489E-BCC7-C0E8E435A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D2AAC-00A2-432D-9CE2-638FD2710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C25B3-2BA0-42C5-9CD1-E221B6DD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6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29EE-2130-4404-8F3E-B44EAEBA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F3DC49-A414-452E-AB67-4A2A9E845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06DB2-DF28-4584-8423-DECAAA1F5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8F57-E21A-43F6-8536-181FA483CCB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A3BA2-3068-4D3D-BBF1-536FD16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C384A-C226-4482-B1E1-5F935C280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C25B3-2BA0-42C5-9CD1-E221B6DD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91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620879-2C49-4CB6-BD9E-7157B4272B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913CC-4612-4F6E-A3CD-16BA0CF42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F6A82-A6E1-4AFD-B217-6C55171D4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8F57-E21A-43F6-8536-181FA483CCB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3C80E-26A7-48EE-A71F-35E2FD03B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0D5D-AFE8-48BA-B4BF-8D4DCAB5D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C25B3-2BA0-42C5-9CD1-E221B6DD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56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4239-7041-4DD2-8C6F-17198703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9B47D-ED2F-42AE-B149-F6A3F318C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D991A-715E-4E25-B080-CD16C9F86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8F57-E21A-43F6-8536-181FA483CCB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BC060-BF97-43E1-843A-781FBDF8A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9F691-6E66-4867-B1FD-A9DCEFB5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C25B3-2BA0-42C5-9CD1-E221B6DD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2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462B-898A-4CAB-B8F6-2E6BFE45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A5C80-9397-4B31-8625-C11A61A78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E9C50-1F9A-4DE5-A6E8-B34B385A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8F57-E21A-43F6-8536-181FA483CCB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95363-68D3-4A38-B14F-DA62AACB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A4AA-CE1E-42AA-82BA-A7F653E96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C25B3-2BA0-42C5-9CD1-E221B6DD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59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953D-5A86-4FD8-88BF-D07631E8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1A39A-30EA-4017-B239-12C56266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AE8CD-00CB-4B72-B810-15534AAEE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2A623-2008-4A4E-A185-9B9FFD80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8F57-E21A-43F6-8536-181FA483CCB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9369D-CBD0-4340-8661-D13123B2F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780F8-C842-408D-845A-5A7F800C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C25B3-2BA0-42C5-9CD1-E221B6DD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22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0284C-0854-427D-9643-9B316ECC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2145C-1B98-43BF-BCFA-8B79A9E0C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65B39-2886-420A-879E-52F4DE0DA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D6FC8-19B0-4E31-B44F-2CFF147E5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35147D-F0E2-43BA-B610-2AE35E4A0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45278B-FD64-49ED-8239-D60F4973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8F57-E21A-43F6-8536-181FA483CCB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F516EE-37A4-4FD2-A078-204FF407B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6BC2FD-049F-4C61-A608-11E6A0A0A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C25B3-2BA0-42C5-9CD1-E221B6DD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19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8897-BEF3-4260-8F4C-37C56746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751FC-C781-47EC-96C9-1B15BED47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8F57-E21A-43F6-8536-181FA483CCB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9D513-3FCD-4B7F-AD2E-EC11082F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D974C-4983-4DB7-BF27-4A81E1332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C25B3-2BA0-42C5-9CD1-E221B6DD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54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327DD-D538-4B50-BC4D-14FC6EF1F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8F57-E21A-43F6-8536-181FA483CCB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41726A-72BD-494A-9A4C-88836375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B8919-3A64-4B94-BE4D-C68152CB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C25B3-2BA0-42C5-9CD1-E221B6DD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6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76206-5BF1-44FC-A330-B058CCDBF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4F81D-A2CC-4B69-B36A-0B8EE75EA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EB2B8-6AF7-4792-8BF1-0A38A8A20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B3673-7D03-4640-8F30-719E95FB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8F57-E21A-43F6-8536-181FA483CCB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D65A5-D7AC-4959-8495-6F33DE0F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1D1FF-6941-4562-ABD3-E73A52ED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C25B3-2BA0-42C5-9CD1-E221B6DD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54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513C-966A-4245-AABA-0546379F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12A88-6C0D-4944-917B-E116BB7CB1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1B3506-8397-470D-87E8-D70D3CF8F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B7986-E23B-4A73-914F-7B732918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8F57-E21A-43F6-8536-181FA483CCB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D0919-01A8-42C3-965B-9580319F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673B4-710A-4E69-9ED3-283FDE057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C25B3-2BA0-42C5-9CD1-E221B6DD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85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F4A166-063F-4321-AE3A-10252D997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B9F9D-04D6-49A0-8AC7-6538DD347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EEDF7-8073-4BF5-B0E4-EB6DB9387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28F57-E21A-43F6-8536-181FA483CCB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DD8C8-1231-4690-9497-F19C54A44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9016C-56FA-4B53-8AA1-2F0E79680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C25B3-2BA0-42C5-9CD1-E221B6DD2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11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pitalnewyork.com/article/city-hall/2015/03/8563947/edits-wikipedia-pages-bell-garner-diallo-traced-1-police-plaz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tweepy.readthedocs.io/en/v3.5.0/api.html#account-methods" TargetMode="External"/><Relationship Id="rId13" Type="http://schemas.openxmlformats.org/officeDocument/2006/relationships/hyperlink" Target="https://tweepy.readthedocs.io/en/v3.5.0/api.html#help-methods" TargetMode="External"/><Relationship Id="rId3" Type="http://schemas.openxmlformats.org/officeDocument/2006/relationships/hyperlink" Target="https://tweepy.readthedocs.io/en/v3.5.0/api.html#timeline-methods" TargetMode="External"/><Relationship Id="rId7" Type="http://schemas.openxmlformats.org/officeDocument/2006/relationships/hyperlink" Target="https://tweepy.readthedocs.io/en/v3.5.0/api.html#friendship-methods" TargetMode="External"/><Relationship Id="rId12" Type="http://schemas.openxmlformats.org/officeDocument/2006/relationships/hyperlink" Target="https://tweepy.readthedocs.io/en/v3.5.0/api.html#saved-searches-methods" TargetMode="External"/><Relationship Id="rId2" Type="http://schemas.openxmlformats.org/officeDocument/2006/relationships/hyperlink" Target="https://tweepy.readthedocs.io/en/v3.5.0/api.html#tweepy-api-twitter-api-wrapper" TargetMode="External"/><Relationship Id="rId16" Type="http://schemas.openxmlformats.org/officeDocument/2006/relationships/hyperlink" Target="https://tweepy.readthedocs.io/en/v3.5.0/api.html#geo-metho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eepy.readthedocs.io/en/v3.5.0/api.html#direct-message-methods" TargetMode="External"/><Relationship Id="rId11" Type="http://schemas.openxmlformats.org/officeDocument/2006/relationships/hyperlink" Target="https://tweepy.readthedocs.io/en/v3.5.0/api.html#spam-reporting-methods" TargetMode="External"/><Relationship Id="rId5" Type="http://schemas.openxmlformats.org/officeDocument/2006/relationships/hyperlink" Target="https://tweepy.readthedocs.io/en/v3.5.0/api.html#user-methods" TargetMode="External"/><Relationship Id="rId15" Type="http://schemas.openxmlformats.org/officeDocument/2006/relationships/hyperlink" Target="https://tweepy.readthedocs.io/en/v3.5.0/api.html#trends-methods" TargetMode="External"/><Relationship Id="rId10" Type="http://schemas.openxmlformats.org/officeDocument/2006/relationships/hyperlink" Target="https://tweepy.readthedocs.io/en/v3.5.0/api.html#block-methods" TargetMode="External"/><Relationship Id="rId4" Type="http://schemas.openxmlformats.org/officeDocument/2006/relationships/hyperlink" Target="https://tweepy.readthedocs.io/en/v3.5.0/api.html#status-methods" TargetMode="External"/><Relationship Id="rId9" Type="http://schemas.openxmlformats.org/officeDocument/2006/relationships/hyperlink" Target="https://tweepy.readthedocs.io/en/v3.5.0/api.html#favorite-methods" TargetMode="External"/><Relationship Id="rId14" Type="http://schemas.openxmlformats.org/officeDocument/2006/relationships/hyperlink" Target="https://tweepy.readthedocs.io/en/v3.5.0/api.html#list-method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vine/markovify" TargetMode="External"/><Relationship Id="rId2" Type="http://schemas.openxmlformats.org/officeDocument/2006/relationships/hyperlink" Target="https://tweepy.readthedocs.io/en/v3.5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yanofsky/5436496" TargetMode="External"/><Relationship Id="rId5" Type="http://schemas.openxmlformats.org/officeDocument/2006/relationships/hyperlink" Target="https://www.gutenberg.org/ebooks/search/" TargetMode="External"/><Relationship Id="rId4" Type="http://schemas.openxmlformats.org/officeDocument/2006/relationships/hyperlink" Target="http://www.nltk.org/book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witter_bot#cite_note-6" TargetMode="External"/><Relationship Id="rId3" Type="http://schemas.openxmlformats.org/officeDocument/2006/relationships/hyperlink" Target="https://en.wikipedia.org/wiki/Twitter_bot#cite_note-chu-1" TargetMode="External"/><Relationship Id="rId7" Type="http://schemas.openxmlformats.org/officeDocument/2006/relationships/hyperlink" Target="https://en.wikipedia.org/wiki/Twitter_bot#cite_note-pc-5" TargetMode="External"/><Relationship Id="rId2" Type="http://schemas.openxmlformats.org/officeDocument/2006/relationships/hyperlink" Target="https://en.wikipedia.org/wiki/Internet_bo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witter_bot#cite_note-:0-4" TargetMode="External"/><Relationship Id="rId5" Type="http://schemas.openxmlformats.org/officeDocument/2006/relationships/hyperlink" Target="https://en.wikipedia.org/wiki/Twitter_bot#cite_note-thenextweb-3" TargetMode="External"/><Relationship Id="rId4" Type="http://schemas.openxmlformats.org/officeDocument/2006/relationships/hyperlink" Target="https://en.wikipedia.org/wiki/Twitter_bot#cite_note-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8082B-836A-4409-9CF2-B2E158B088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Making Twitter Bots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E3B89B-724E-416E-BA8A-098E27E03B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February 2018</a:t>
            </a:r>
          </a:p>
        </p:txBody>
      </p:sp>
    </p:spTree>
    <p:extLst>
      <p:ext uri="{BB962C8B-B14F-4D97-AF65-F5344CB8AC3E}">
        <p14:creationId xmlns:p14="http://schemas.microsoft.com/office/powerpoint/2010/main" val="942029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565B-45C6-4295-966B-E03BCCFC1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6493"/>
            <a:ext cx="10515600" cy="1325563"/>
          </a:xfrm>
        </p:spPr>
        <p:txBody>
          <a:bodyPr/>
          <a:lstStyle/>
          <a:p>
            <a:r>
              <a:rPr lang="en-US" dirty="0"/>
              <a:t>More interesting Twitter bots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AAE00D-780E-4A22-99C3-7C1BD9DC1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315" t="42101" r="25246" b="39296"/>
          <a:stretch/>
        </p:blipFill>
        <p:spPr>
          <a:xfrm>
            <a:off x="100780" y="840864"/>
            <a:ext cx="6056671" cy="1643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869123-91E0-4E3C-BABC-5FB356F97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09" t="21936" r="25121" b="53333"/>
          <a:stretch/>
        </p:blipFill>
        <p:spPr>
          <a:xfrm>
            <a:off x="6334431" y="752979"/>
            <a:ext cx="5255223" cy="1885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98484C-24D5-41AF-BAFE-AC54896D54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49" t="26602" r="24817" b="11183"/>
          <a:stretch/>
        </p:blipFill>
        <p:spPr>
          <a:xfrm>
            <a:off x="501445" y="2616685"/>
            <a:ext cx="4771104" cy="4266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09EB03-440A-4282-A4B2-574D551AC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051" y="2882590"/>
            <a:ext cx="3986981" cy="2311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B44310-11C0-475B-9ABC-8464AFBDC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3465" y="2616685"/>
            <a:ext cx="1949208" cy="2311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C1E832-5057-4ACB-893D-AACD4440A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9396" y="4927889"/>
            <a:ext cx="3866691" cy="263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14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9E30-47A8-4A15-AD31-A6D82337E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NYPDEdits</a:t>
            </a:r>
            <a:endParaRPr lang="en-US" dirty="0"/>
          </a:p>
        </p:txBody>
      </p:sp>
      <p:pic>
        <p:nvPicPr>
          <p:cNvPr id="5122" name="Picture 2" descr="garner-thumb.png">
            <a:extLst>
              <a:ext uri="{FF2B5EF4-FFF2-40B4-BE49-F238E27FC236}">
                <a16:creationId xmlns:a16="http://schemas.microsoft.com/office/drawing/2014/main" id="{51784007-6DEF-438F-ADDF-EC7EEEE0D0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933" y="1690688"/>
            <a:ext cx="76148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ADD04E-FB5D-4BBC-B914-8BA1F79FA90E}"/>
              </a:ext>
            </a:extLst>
          </p:cNvPr>
          <p:cNvSpPr txBox="1"/>
          <p:nvPr/>
        </p:nvSpPr>
        <p:spPr>
          <a:xfrm>
            <a:off x="569241" y="1690688"/>
            <a:ext cx="33419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bot monitors Wikipedia in real time for anonymous edits from IP addresses registered to the New York City Police Department. The bot was inspired by </a:t>
            </a:r>
            <a:r>
              <a:rPr lang="en-US" dirty="0">
                <a:hlinkClick r:id="rId3"/>
              </a:rPr>
              <a:t>an article by Kelly Weill in Capital New York</a:t>
            </a:r>
            <a:r>
              <a:rPr lang="en-US" dirty="0"/>
              <a:t> exposing anonymous edits from NYPD IP addresses to Wikipedia pages containing details of alleged police brutality, NYPD scandals, and well-known victims of police altercations, including entries for Eric Garner, Sean Bell, and </a:t>
            </a:r>
            <a:r>
              <a:rPr lang="en-US" dirty="0" err="1"/>
              <a:t>Amadou</a:t>
            </a:r>
            <a:r>
              <a:rPr lang="en-US" dirty="0"/>
              <a:t> Diallo.</a:t>
            </a:r>
          </a:p>
        </p:txBody>
      </p:sp>
    </p:spTree>
    <p:extLst>
      <p:ext uri="{BB962C8B-B14F-4D97-AF65-F5344CB8AC3E}">
        <p14:creationId xmlns:p14="http://schemas.microsoft.com/office/powerpoint/2010/main" val="547311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A05E7-AC00-4337-9889-B506C51F7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dirty="0" err="1"/>
              <a:t>Tweepy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161A9D-F646-41CD-91D4-A3BCD45AE5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85304"/>
            <a:ext cx="3335594" cy="4431983"/>
          </a:xfrm>
          <a:prstGeom prst="rect">
            <a:avLst/>
          </a:prstGeom>
          <a:solidFill>
            <a:srgbClr val="FCFC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E74C3C"/>
                </a:solidFill>
                <a:effectLst/>
                <a:latin typeface="Consolas" panose="020B0609020204030204" pitchFamily="49" charset="0"/>
                <a:hlinkClick r:id="rId2"/>
              </a:rPr>
              <a:t>tweepy.api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Lato"/>
                <a:hlinkClick r:id="rId2"/>
              </a:rPr>
              <a:t> — Twitter API wrapper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Lato"/>
                <a:hlinkClick r:id="rId3"/>
              </a:rPr>
              <a:t>Timeline methods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Lato"/>
                <a:hlinkClick r:id="rId4"/>
              </a:rPr>
              <a:t>Status methods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Lato"/>
                <a:hlinkClick r:id="rId5"/>
              </a:rPr>
              <a:t>User methods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Lato"/>
                <a:hlinkClick r:id="rId6"/>
              </a:rPr>
              <a:t>Direct Message Methods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Lato"/>
                <a:hlinkClick r:id="rId7"/>
              </a:rPr>
              <a:t>Friendship Methods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Lato"/>
                <a:hlinkClick r:id="rId8"/>
              </a:rPr>
              <a:t>Account Methods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Lato"/>
                <a:hlinkClick r:id="rId9"/>
              </a:rPr>
              <a:t>Favorite Methods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Lato"/>
                <a:hlinkClick r:id="rId10"/>
              </a:rPr>
              <a:t>Block Methods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Lato"/>
                <a:hlinkClick r:id="rId11"/>
              </a:rPr>
              <a:t>Spam Reporting Methods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Lato"/>
                <a:hlinkClick r:id="rId12"/>
              </a:rPr>
              <a:t>Saved Searches Methods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Lato"/>
                <a:hlinkClick r:id="rId13"/>
              </a:rPr>
              <a:t>Help Methods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Lato"/>
                <a:hlinkClick r:id="rId14"/>
              </a:rPr>
              <a:t>List Methods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Lato"/>
                <a:hlinkClick r:id="rId15"/>
              </a:rPr>
              <a:t>Trends Methods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Lato"/>
                <a:hlinkClick r:id="rId16"/>
              </a:rPr>
              <a:t>Geo Methods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E91E3-FA54-4471-9FD7-629DE109A302}"/>
              </a:ext>
            </a:extLst>
          </p:cNvPr>
          <p:cNvSpPr/>
          <p:nvPr/>
        </p:nvSpPr>
        <p:spPr>
          <a:xfrm>
            <a:off x="5241283" y="169068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Roboto Slab"/>
              </a:rPr>
              <a:t>Status methods</a:t>
            </a:r>
            <a:endParaRPr lang="en-US" b="1" i="0" dirty="0">
              <a:solidFill>
                <a:srgbClr val="404040"/>
              </a:solidFill>
              <a:effectLst/>
              <a:latin typeface="Roboto Slab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45B40CD-84CA-4DC4-B463-752537122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275" y="2165509"/>
            <a:ext cx="520116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API.update_status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(</a:t>
            </a:r>
            <a:r>
              <a:rPr kumimoji="0" lang="en-US" altLang="en-US" sz="1000" b="1" i="1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status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ato"/>
              </a:rPr>
              <a:t>[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, </a:t>
            </a:r>
            <a:r>
              <a:rPr kumimoji="0" lang="en-US" altLang="en-US" sz="1000" b="1" i="1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in_reply_to_status_id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ato"/>
              </a:rPr>
              <a:t>][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, </a:t>
            </a:r>
            <a:r>
              <a:rPr kumimoji="0" lang="en-US" altLang="en-US" sz="1000" b="1" i="1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lat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ato"/>
              </a:rPr>
              <a:t>][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, </a:t>
            </a:r>
            <a:r>
              <a:rPr kumimoji="0" lang="en-US" altLang="en-US" sz="1000" b="1" i="1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long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ato"/>
              </a:rPr>
              <a:t>][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, </a:t>
            </a:r>
            <a:r>
              <a:rPr kumimoji="0" lang="en-US" altLang="en-US" sz="1000" b="1" i="1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source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ato"/>
              </a:rPr>
              <a:t>][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, </a:t>
            </a:r>
            <a:r>
              <a:rPr kumimoji="0" lang="en-US" altLang="en-US" sz="1000" b="1" i="1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place_id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ato"/>
              </a:rPr>
              <a:t>]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)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089079E-BFE4-46AA-81C0-05E1833F8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275" y="2394108"/>
            <a:ext cx="119461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API.retweet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(</a:t>
            </a:r>
            <a:r>
              <a:rPr kumimoji="0" lang="en-US" altLang="en-US" sz="1000" b="1" i="1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id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)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BF7CA0E-544E-4839-AED0-203E66148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1283" y="2928383"/>
            <a:ext cx="12192000" cy="457200"/>
          </a:xfrm>
          <a:prstGeom prst="rect">
            <a:avLst/>
          </a:prstGeom>
          <a:solidFill>
            <a:srgbClr val="E7F2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856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Roboto Slab"/>
              </a:rPr>
              <a:t>Friendship Methods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API.create_friendship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(</a:t>
            </a:r>
            <a:r>
              <a:rPr kumimoji="0" lang="en-US" altLang="en-US" sz="1000" b="1" i="1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id/screen_name/user_id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ato"/>
              </a:rPr>
              <a:t>[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, </a:t>
            </a:r>
            <a:r>
              <a:rPr kumimoji="0" lang="en-US" altLang="en-US" sz="1000" b="1" i="1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follow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ato"/>
              </a:rPr>
              <a:t>]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619143-9671-4E08-8A5A-1BE67E32D7C6}"/>
              </a:ext>
            </a:extLst>
          </p:cNvPr>
          <p:cNvSpPr/>
          <p:nvPr/>
        </p:nvSpPr>
        <p:spPr>
          <a:xfrm>
            <a:off x="5151514" y="3532904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Roboto Slab"/>
              </a:rPr>
              <a:t>Favorite Methods</a:t>
            </a:r>
            <a:endParaRPr lang="en-US" b="1" i="0" dirty="0">
              <a:solidFill>
                <a:srgbClr val="404040"/>
              </a:solidFill>
              <a:effectLst/>
              <a:latin typeface="Roboto Slab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127818B2-888D-4065-8365-2E6574765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1514" y="38780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API.create_favorite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(</a:t>
            </a:r>
            <a:r>
              <a:rPr kumimoji="0" lang="en-US" altLang="en-US" sz="1000" b="1" i="1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id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2980B9"/>
                </a:solidFill>
                <a:effectLst/>
                <a:latin typeface="Lato"/>
              </a:rPr>
              <a:t>)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899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B3D4-DB44-4C0D-8FD8-723022DB2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markovify</a:t>
            </a:r>
            <a:r>
              <a:rPr lang="en-US" dirty="0"/>
              <a:t> to combine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95BCD-1043-45CC-80B3-1E80EC146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option: use NLTK</a:t>
            </a:r>
          </a:p>
        </p:txBody>
      </p:sp>
    </p:spTree>
    <p:extLst>
      <p:ext uri="{BB962C8B-B14F-4D97-AF65-F5344CB8AC3E}">
        <p14:creationId xmlns:p14="http://schemas.microsoft.com/office/powerpoint/2010/main" val="1959317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FB90D-9F1D-47F5-BCC0-CD1FDF543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compliment 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164D2-57CA-43C3-A01F-3A45D3D8B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7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0B60-D20F-4FE9-AC6E-6099F07EB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bot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CF49-BD15-41A9-B579-ED3C242A9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87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52C16-EE5E-424F-944F-F698254E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 setup and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70756-D6C9-465A-A7C9-BB2F43EC1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#Input twitter API info from apps.twitter.com</a:t>
            </a:r>
          </a:p>
          <a:p>
            <a:r>
              <a:rPr lang="en-US" dirty="0">
                <a:latin typeface="Lucida Console" panose="020B0609040504020204" pitchFamily="49" charset="0"/>
              </a:rPr>
              <a:t>CONSUMER_KEY = '' #keep the quotes, replace this with your consumer key</a:t>
            </a:r>
          </a:p>
          <a:p>
            <a:r>
              <a:rPr lang="en-US" dirty="0">
                <a:latin typeface="Lucida Console" panose="020B0609040504020204" pitchFamily="49" charset="0"/>
              </a:rPr>
              <a:t>CONSUMER_SECRET = '' #keep the quotes, replace this with your consumer secret key</a:t>
            </a:r>
          </a:p>
          <a:p>
            <a:r>
              <a:rPr lang="en-US" dirty="0">
                <a:latin typeface="Lucida Console" panose="020B0609040504020204" pitchFamily="49" charset="0"/>
              </a:rPr>
              <a:t>ACCESS_KEY = ''#keep the quotes, replace this with your access token</a:t>
            </a:r>
          </a:p>
          <a:p>
            <a:r>
              <a:rPr lang="en-US" dirty="0">
                <a:latin typeface="Lucida Console" panose="020B0609040504020204" pitchFamily="49" charset="0"/>
              </a:rPr>
              <a:t>ACCESS_SECRET = '' #keep the quotes, replace this with your access token secret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auth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tweepy.OAuthHandler</a:t>
            </a:r>
            <a:r>
              <a:rPr lang="en-US" dirty="0">
                <a:latin typeface="Lucida Console" panose="020B0609040504020204" pitchFamily="49" charset="0"/>
              </a:rPr>
              <a:t>(CONSUMER_KEY, CONSUMER_SECRET)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auth.set_access_token</a:t>
            </a:r>
            <a:r>
              <a:rPr lang="en-US" dirty="0">
                <a:latin typeface="Lucida Console" panose="020B0609040504020204" pitchFamily="49" charset="0"/>
              </a:rPr>
              <a:t>(ACCESS_KEY, ACCESS_SECRET)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api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tweepy.API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auth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3492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432EA-6661-4DFB-AB3F-231D06069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bot!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4176C-D6B3-449E-A151-03ED3FACD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9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95354-71A3-4A11-949D-8FF53038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B2823-E790-413A-AC73-6CDF7A1D6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https://tweepy.readthedocs.io/en/v3.5.0/</a:t>
            </a:r>
            <a:endParaRPr lang="en-US" dirty="0"/>
          </a:p>
          <a:p>
            <a:r>
              <a:rPr lang="en-US" dirty="0">
                <a:hlinkClick r:id="rId3"/>
              </a:rPr>
              <a:t>https://github.com/jsvine/markovify</a:t>
            </a:r>
            <a:endParaRPr lang="en-US" dirty="0"/>
          </a:p>
          <a:p>
            <a:r>
              <a:rPr lang="en-US" dirty="0">
                <a:hlinkClick r:id="rId4"/>
              </a:rPr>
              <a:t>http://www.nltk.org/book/</a:t>
            </a:r>
            <a:endParaRPr lang="en-US" dirty="0"/>
          </a:p>
          <a:p>
            <a:r>
              <a:rPr lang="en-US" dirty="0">
                <a:hlinkClick r:id="rId5"/>
              </a:rPr>
              <a:t>https://www.gutenberg.org/ebooks/search/</a:t>
            </a:r>
            <a:endParaRPr lang="en-US" dirty="0"/>
          </a:p>
          <a:p>
            <a:r>
              <a:rPr lang="en-US" dirty="0">
                <a:hlinkClick r:id="rId6"/>
              </a:rPr>
              <a:t>https://gist.github.com/yanofsky</a:t>
            </a:r>
            <a:r>
              <a:rPr lang="en-US">
                <a:hlinkClick r:id="rId6"/>
              </a:rPr>
              <a:t>/5436496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7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B840-925A-4E90-B976-E3CD81375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Twitter bot?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C586B-A151-4396-9D10-7D92C7D58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From Wikipedia:</a:t>
            </a:r>
          </a:p>
          <a:p>
            <a:r>
              <a:rPr lang="en-US" dirty="0"/>
              <a:t>A </a:t>
            </a:r>
            <a:r>
              <a:rPr lang="en-US" b="1" dirty="0"/>
              <a:t>Twitter bot</a:t>
            </a:r>
            <a:r>
              <a:rPr lang="en-US" dirty="0"/>
              <a:t> is a type of </a:t>
            </a:r>
            <a:r>
              <a:rPr lang="en-US" dirty="0">
                <a:hlinkClick r:id="rId2" tooltip="Internet bot"/>
              </a:rPr>
              <a:t>bot</a:t>
            </a:r>
            <a:r>
              <a:rPr lang="en-US" dirty="0"/>
              <a:t> software that controls a Twitter account via the Twitter API.</a:t>
            </a:r>
            <a:r>
              <a:rPr lang="en-US" baseline="30000" dirty="0">
                <a:hlinkClick r:id="rId3"/>
              </a:rPr>
              <a:t>[1]</a:t>
            </a:r>
            <a:r>
              <a:rPr lang="en-US" dirty="0"/>
              <a:t> The bot software may autonomously perform actions such as tweeting, retweeting, liking, following, unfollowing, or direct messaging other accounts. The automation of Twitter accounts is governed by a set of automation rules that outline proper and improper uses of automation.</a:t>
            </a:r>
            <a:r>
              <a:rPr lang="en-US" baseline="30000" dirty="0">
                <a:hlinkClick r:id="rId4"/>
              </a:rPr>
              <a:t>[2]</a:t>
            </a:r>
            <a:r>
              <a:rPr lang="en-US" dirty="0"/>
              <a:t> Proper usage includes broadcasting helpful information, automatically generating interesting or creative content, and automatically replying to users via direct message.</a:t>
            </a:r>
            <a:r>
              <a:rPr lang="en-US" baseline="30000" dirty="0">
                <a:hlinkClick r:id="rId5"/>
              </a:rPr>
              <a:t>[3]</a:t>
            </a:r>
            <a:r>
              <a:rPr lang="en-US" baseline="30000" dirty="0">
                <a:hlinkClick r:id="rId6"/>
              </a:rPr>
              <a:t>[4]</a:t>
            </a:r>
            <a:r>
              <a:rPr lang="en-US" baseline="30000" dirty="0">
                <a:hlinkClick r:id="rId7"/>
              </a:rPr>
              <a:t>[5]</a:t>
            </a:r>
            <a:r>
              <a:rPr lang="en-US" dirty="0"/>
              <a:t> Improper usage includes circumventing API rate limits, violating user privacy, or spamming.</a:t>
            </a:r>
            <a:r>
              <a:rPr lang="en-US" baseline="30000" dirty="0">
                <a:hlinkClick r:id="rId8"/>
              </a:rPr>
              <a:t>[6]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68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2A906-07E4-495D-842D-314FBDAB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or not?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EA6A2-3554-4FB4-AAA7-7B9408D82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47850"/>
            <a:ext cx="6096000" cy="4572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275161-FEF5-48E6-91D5-2A216B7E7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82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BE96-F18E-43F9-9354-40E53AB96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743"/>
            <a:ext cx="10515600" cy="1325563"/>
          </a:xfrm>
        </p:spPr>
        <p:txBody>
          <a:bodyPr/>
          <a:lstStyle/>
          <a:p>
            <a:r>
              <a:rPr lang="en-US" dirty="0"/>
              <a:t>Bot!</a:t>
            </a:r>
          </a:p>
        </p:txBody>
      </p:sp>
      <p:pic>
        <p:nvPicPr>
          <p:cNvPr id="4098" name="Picture 2" descr="https://pbs.twimg.com/media/DUz297TX0AcHS3I.jpg:large">
            <a:extLst>
              <a:ext uri="{FF2B5EF4-FFF2-40B4-BE49-F238E27FC236}">
                <a16:creationId xmlns:a16="http://schemas.microsoft.com/office/drawing/2014/main" id="{2435A7AE-AA8C-488E-BA2D-667BC5853B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443" y="771525"/>
            <a:ext cx="4262557" cy="519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5D8B7D-CBFD-40E4-9851-8AD180664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53" y="2133037"/>
            <a:ext cx="3460748" cy="2591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BAF069-F809-42D5-90E4-BD9E654A5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73" y="1473200"/>
            <a:ext cx="3570329" cy="519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2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C005-35A1-4A5E-B7D5-F91D2C1B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or not?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4EA635-FB33-41BC-8939-5107C1BE9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862" y="3267869"/>
            <a:ext cx="98202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72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1E5D67-65D4-41BB-8193-35F7BB33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950" y="500394"/>
            <a:ext cx="7334250" cy="5495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8D9F8D-90B2-4123-A03E-392E3F5B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694"/>
            <a:ext cx="10515600" cy="1325563"/>
          </a:xfrm>
        </p:spPr>
        <p:txBody>
          <a:bodyPr/>
          <a:lstStyle/>
          <a:p>
            <a:r>
              <a:rPr lang="en-US" dirty="0"/>
              <a:t>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754CA-EFB2-4391-A6AC-9DE4641CF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1" y="1248900"/>
            <a:ext cx="5241421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24DC45-4D18-4358-ABF9-1CDBE4B00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81" y="3288375"/>
            <a:ext cx="5411788" cy="35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50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7BF2-6E75-4A32-8DDE-50ED60ED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or not?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9BBB74-E3E0-4E0A-8B35-447BC9C94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475" y="1977231"/>
            <a:ext cx="84010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01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3E9BF-C56F-4900-AE9E-3EDB804A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bot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2CFB17-908A-43E9-9960-95814DF11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058" y="1825625"/>
            <a:ext cx="89378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1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2A8276-A1CA-4432-91E4-0634CBD9F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45079"/>
            <a:ext cx="4493282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89509A-C96F-4D56-AE3D-B1A21596B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625" y="2097795"/>
            <a:ext cx="4529150" cy="4645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3F96D8-1047-469D-965F-72BD2304E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787" y="631825"/>
            <a:ext cx="3654425" cy="5127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85E87-D393-4AA8-B15A-283E80559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8144"/>
            <a:ext cx="3878826" cy="1684901"/>
          </a:xfrm>
        </p:spPr>
        <p:txBody>
          <a:bodyPr/>
          <a:lstStyle/>
          <a:p>
            <a:pPr algn="ctr"/>
            <a:r>
              <a:rPr lang="en-US" dirty="0"/>
              <a:t>Some political bots</a:t>
            </a:r>
          </a:p>
        </p:txBody>
      </p:sp>
    </p:spTree>
    <p:extLst>
      <p:ext uri="{BB962C8B-B14F-4D97-AF65-F5344CB8AC3E}">
        <p14:creationId xmlns:p14="http://schemas.microsoft.com/office/powerpoint/2010/main" val="1935663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11366</TotalTime>
  <Words>302</Words>
  <Application>Microsoft Office PowerPoint</Application>
  <PresentationFormat>Widescreen</PresentationFormat>
  <Paragraphs>58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Lato</vt:lpstr>
      <vt:lpstr>Lucida Console</vt:lpstr>
      <vt:lpstr>Roboto Slab</vt:lpstr>
      <vt:lpstr>Wingdings</vt:lpstr>
      <vt:lpstr>Office Theme</vt:lpstr>
      <vt:lpstr>Making Twitter Bots</vt:lpstr>
      <vt:lpstr>What is a Twitter bot?</vt:lpstr>
      <vt:lpstr>Bot or not?</vt:lpstr>
      <vt:lpstr>Bot!</vt:lpstr>
      <vt:lpstr>Bot or not?</vt:lpstr>
      <vt:lpstr>Bot!</vt:lpstr>
      <vt:lpstr>Bot or not?</vt:lpstr>
      <vt:lpstr>Not a bot </vt:lpstr>
      <vt:lpstr>Some political bots</vt:lpstr>
      <vt:lpstr>More interesting Twitter bots</vt:lpstr>
      <vt:lpstr>@NYPDEdits</vt:lpstr>
      <vt:lpstr>Getting started with Tweepy</vt:lpstr>
      <vt:lpstr>Use markovify to combine corpora</vt:lpstr>
      <vt:lpstr>Make a compliment bot</vt:lpstr>
      <vt:lpstr>Contest bot example</vt:lpstr>
      <vt:lpstr>Account setup and credentials</vt:lpstr>
      <vt:lpstr>Let’s make a bot!</vt:lpstr>
      <vt:lpstr>Further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Lys</dc:creator>
  <cp:lastModifiedBy>Lys</cp:lastModifiedBy>
  <cp:revision>49</cp:revision>
  <dcterms:created xsi:type="dcterms:W3CDTF">2018-02-06T01:57:26Z</dcterms:created>
  <dcterms:modified xsi:type="dcterms:W3CDTF">2018-03-02T02:44:22Z</dcterms:modified>
</cp:coreProperties>
</file>